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70" r:id="rId3"/>
    <p:sldId id="266" r:id="rId4"/>
    <p:sldId id="269" r:id="rId5"/>
    <p:sldId id="271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8F"/>
    <a:srgbClr val="FDE4B5"/>
    <a:srgbClr val="B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992"/>
  </p:normalViewPr>
  <p:slideViewPr>
    <p:cSldViewPr snapToGrid="0">
      <p:cViewPr>
        <p:scale>
          <a:sx n="104" d="100"/>
          <a:sy n="104" d="100"/>
        </p:scale>
        <p:origin x="8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7T23:24:30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16383,'75'0'0,"-14"0"0,-40 0 0,-2 0 0,2 0 0,-2 0 0,-1 0 0,-3 0 0,0 0 0,3 0 0,-2 0 0,2 0 0,0 0 0,-3 0 0,3 0 0,-3 0 0,0 0 0,0 2 0,4-1 0,-3 1 0,1-2 0,1 0 0,-7 2 0,7-2 0,0 4 0,-4-3 0,7 1 0,-7-2 0,1 0 0,8 0 0,-11 0 0,11 0 0,-11 2 0,7-1 0,-3 1 0,0-2 0,5 0 0,-7 0 0,8 0 0,-7 0 0,0 0 0,7 2 0,-6-1 0,6 1 0,-10-2 0,2 0 0,7 0 0,-7 0 0,9 0 0,-7 0 0,-2 0 0,4 0 0,1 0 0,-2 0 0,7 0 0,-8 0 0,5 0 0,-2 0 0,0 0 0,2 0 0,-6 0 0,6 0 0,-5 0 0,2 0 0,-3 0 0,0 0 0,4-2 0,-6 1 0,7-3 0,-6 3 0,1-1 0,2 0 0,0 2 0,-3-2 0,5-1 0,-3 3 0,0-2 0,3 2 0,-4 0 0,4 0 0,0 0 0,-2 0 0,4 0 0,-8 0 0,5-3 0,1 3 0,-3-2 0,3 2 0,0 0 0,-3-3 0,0 3 0,3-3 0,-9 3 0,13 0 0,-10 0 0,6 0 0,-4 0 0,0 0 0,3 0 0,1 0 0,0 0 0,2 0 0,-3 0 0,7 0 0,-2 0 0,2 0 0,-3 0 0,0 0 0,0 0 0,-1 0 0,1 0 0,-3 0 0,2 0 0,-5 0 0,2 0 0,-3 0 0,0 3 0,0-3 0,-1 2 0,1 1 0,4-3 0,-3 2 0,4 1 0,-1-3 0,-3 2 0,3-2 0,-4 0 0,-1 3 0,6-3 0,-4 5 0,3-5 0,-5 5 0,1-5 0,0 2 0,7 1 0,-5-3 0,4 2 0,-6-2 0,0 0 0,7 0 0,-5 0 0,4 0 0,-6 0 0,0 0 0,7 0 0,-6 0 0,6 0 0,-7 0 0,0 0 0,4 0 0,-6 0 0,7 0 0,-6 0 0,0 0 0,8 0 0,-11 0 0,8 0 0,-1 0 0,-6 0 0,10 0 0,-10 0 0,5 0 0,2 0 0,-2 0 0,0 0 0,-3 0 0,3 0 0,-2 0 0,5 0 0,-6 0 0,1 0 0,4 0 0,-3 0 0,1 0 0,1 0 0,-7 2 0,7-1 0,-3 1 0,-1-2 0,4 0 0,-4 0 0,4 0 0,-4 0 0,3 0 0,-1 0 0,-2 0 0,6 0 0,-7 0 0,6 0 0,-4 0 0,0 0 0,4 0 0,-3 0 0,1 0 0,1 0 0,-7 0 0,11 0 0,-9 0 0,3 0 0,1 0 0,-5 0 0,7 0 0,-4 0 0,-1 0 0,3 2 0,-2 0 0,1 3 0,1-1 0,-1-2 0,-3 2 0,6-3 0,-6 1 0,4-2 0,-1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09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461 13 24575,'-11'-3'0,"3"3"0,-6-6 0,5 5 0,-12-1 0,7 2 0,-11 0 0,12 0 0,-2 0 0,-1 0 0,-9 0 0,0 3 0,-2-2 0,10 5 0,5-3 0,-1 3 0,1 0 0,-14 3 0,13-3 0,-12 2 0,18-2 0,-4 3 0,1 0 0,1 1 0,-3-2 0,8-2 0,-4 3 0,5-2 0,-3 4 0,0-4 0,2 1 0,-4 1 0,4-2 0,-2 4 0,0-1 0,6-1 0,-6 2 0,6-4 0,-6 5 0,6-6 0,-3 6 0,3-6 0,0 6 0,0-6 0,0 3 0,0-3 0,0 3 0,0 3 0,0-2 0,0 4 0,0-7 0,0 9 0,0-5 0,0 3 0,0-3 0,0-4 0,0 4 0,0-4 0,0 9 0,0-5 0,0 3 0,3-5 0,1 4 0,9-1 0,-4 3 0,5-2 0,-11-6 0,2 4 0,-1-4 0,2 1 0,0 1 0,10 5 0,0-3 0,5 2 0,9-4 0,-9-6 0,6 5 0,12-7 0,-21 1 0,22 2 0,-13-4 0,-7 4 0,6-4 0,9 0 0,-18 0 0,18 0 0,-9 0 0,-13 0 0,12 0 0,-18 0 0,4 0 0,-2 0 0,1-3 0,1 0 0,-4-3 0,-1 0 0,-1 0 0,1-6 0,1 5 0,16-25 0,-14 21 0,11-17 0,-14 18 0,0 1 0,0 0 0,-2-5 0,1 6 0,-2-8 0,4 2 0,-3 3 0,-1-6 0,2 8 0,-3-3 0,3 0 0,-5 2 0,0-1 0,0-4 0,0 2 0,0-9 0,0 11 0,0-5 0,-3 1 0,2 5 0,-5-7 0,2 8 0,-2-3 0,0-1 0,0 1 0,0 3 0,-17-7 0,10 8 0,-13-5 0,9 3 0,4 6 0,-4-6 0,7 7 0,-1-3 0,1 2 0,1-1 0,0 1 0,3 1 0,0-2 0,0-2 0,0 1 0,0 0 0,-3 0 0,2 5 0,-4-4 0,1-1 0,1 2 0,-8-5 0,9 8 0,-5-2 0,6 3 0,1-3 0,0 2 0,-3-4 0,3 4 0,0-2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8:54:47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75 24575,'0'-6'0,"0"-3"0,0 2 0,0-2 0,-5 3 0,1 0 0,-5 0 0,-5 0 0,6 0 0,-9 3 0,10 0 0,-2 3 0,0 0 0,-5-4 0,3 4 0,-19-4 0,20 4 0,-15 0 0,18 0 0,-2 0 0,0 0 0,2 0 0,-4 0 0,1 0 0,1 0 0,0 0 0,0 0 0,2 0 0,-1 0 0,-1 0 0,-1 0 0,1 0 0,0 0 0,3 0 0,0 0 0,-8 4 0,6-4 0,-8 6 0,9-5 0,-4 4 0,4-4 0,-2 4 0,3-1 0,-8 6 0,6-3 0,-5 3 0,4-1 0,2-2 0,-2 1 0,6 6 0,-3-6 0,3 8 0,0-9 0,-3 4 0,5-4 0,-1 1 0,-4 1 0,2 1 0,-2-1 0,3 0 0,3-1 0,0 7 0,0-5 0,-2 6 0,1-6 0,-4 2 0,4 0 0,-4-3 0,4 3 0,-2-3 0,3 1 0,0 1 0,0-2 0,0 1 0,0 6 0,0 0 0,0 7 0,0-8 0,0 1 0,0-9 0,0 4 0,0 6 0,0-3 0,0 3 0,0-5 0,0-6 0,0 3 0,0 0 0,0-3 0,0 6 0,0-6 0,0 6 0,0 2 0,-3-1 0,3 4 0,-3-4 0,3-1 0,0-3 0,0 7 0,0-8 0,0 13 0,0-13 0,0 8 0,0-6 0,0 2 0,0-3 0,0 0 0,0 0 0,0-3 0,0 3 0,0 0 0,0-3 0,-3 3 0,3-3 0,-3 3 0,3-3 0,0 6 0,0-5 0,0 4 0,0-4 0,0 4 0,0-4 0,0 1 0,0-2 0,0 0 0,0 0 0,0 0 0,0 0 0,0 3 0,0-2 0,0 4 0,0-4 0,5 4 0,-1-7 0,13 9 0,-7-12 0,4 6 0,3-4 0,-2 2 0,1-1 0,0 2 0,-9-5 0,1 1 0,-2-2 0,3 0 0,-2 0 0,1 0 0,-2 0 0,0 0 0,0 0 0,3 0 0,-2 0 0,4 0 0,-4 0 0,2 0 0,-3 0 0,0 0 0,2 0 0,-1 0 0,4 0 0,-1 0 0,-1 0 0,0 0 0,-3 0 0,0 0 0,0 0 0,7-3 0,-5-1 0,6 0 0,-5 2 0,-3 2 0,6-6 0,-6 2 0,6-2 0,-6 3 0,3 3 0,0-2 0,5 1 0,-3-2 0,5 0 0,-9 3 0,1-6 0,1 0 0,-2 2 0,1-4 0,-2 5 0,8-8 0,-6 4 0,5-6 0,-9 6 0,-2-1 0,1-1 0,-2 2 0,4-4 0,-4 4 0,1-5 0,-2 5 0,5-18 0,-1 12 0,4-13 0,-5 14 0,0 3 0,-3-17 0,14 5 0,-10-12 0,10 5 0,-10 5 0,-3 5 0,2-4 0,-3 8 0,5-16 0,-4 14 0,4-10 0,-2 9 0,-2 6 0,5-2 0,-5 7 0,1-3 0,-2 2 0,0-2 0,0-13 0,0 11 0,0-14 0,3 16 0,-2-1 0,1 1 0,-2 3 0,3-2 0,-2 1 0,1-5 0,-2 5 0,0-1 0,0 2 0,0-1 0,0-1 0,0 1 0,0-2 0,0 3 0,0 0 0,0 0 0,0 0 0,0 0 0,0-1 0,0 1 0,0 0 0,0 0 0,0 0 0,-2 0 0,1 0 0,-4 0 0,1 0 0,-2-3 0,3 2 0,-3-2 0,6 3 0,-8 0 0,3 0 0,-3 0 0,2 0 0,-1 0 0,1 0 0,0 0 0,0-1 0,-3 1 0,3 0 0,-3 3-1696,3-3 0,2 6 0,2-3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40DF-75B5-2641-A107-C4A2B9437D13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E10A0-8E33-7E49-B3A8-2A76E46C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 also identified site 380</a:t>
            </a:r>
          </a:p>
          <a:p>
            <a:r>
              <a:rPr lang="en-US" dirty="0"/>
              <a:t>Not sure how to use the Empirical Bayes Factor to help with analyses. Provides a confidence measure of whether diversification occurred in a given branch? The paper seems to mention EBF values &gt; 1, but the table outputs </a:t>
            </a:r>
            <a:r>
              <a:rPr lang="en-US"/>
              <a:t>proportions between 0 and 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20BC-066B-B24D-A07F-EA3E32D07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1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Positions 408, 437, 438 overlap between Contrast FEL and positive selection. All in the 3</a:t>
            </a:r>
            <a:r>
              <a:rPr lang="en-US" baseline="30000" dirty="0"/>
              <a:t>rd</a:t>
            </a:r>
            <a:r>
              <a:rPr lang="en-US" dirty="0"/>
              <a:t> disordered region.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E10A0-8E33-7E49-B3A8-2A76E46C39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Intrinsically disordered proteins may allow more mutations (diversifying selection) because structure isn't very constrained. BUT intrinsically disordered viral proteins also tend to bind a lot of other proteins. It's like both things at once -- constrained for binding, but unconstrained structurally.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short proteins in evolutionary selection. If you have small proteins and small datasets, can you find anything? Look at some papers.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1861D-9581-4A48-9820-D58A0946BC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649F-BA53-278A-D2DD-B3B6AD50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972B2-CB8E-16F9-7480-927A833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5A1B-E46C-261A-9D07-561B615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0E24-B0C5-7A13-CEA0-7463D131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2821-AEC4-F9DC-F3CD-F5DC0F7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893-8ED5-0669-C8B9-28DEDE12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43EE-F3D1-2065-70CB-DE675850B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E6073-0C34-330D-B067-66A19C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E3CC-2D7D-3696-AA01-40531850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5FBA-75FD-D716-4810-5665986A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6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D93A9-4F18-DA63-02CC-7417A5F04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6509-D267-F99E-014E-8A1ECB7E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6AE3-71D6-D2B1-3B39-C64533AF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19C5-C897-7F61-7661-4326D59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EF04-53EA-44E6-CCE2-61EA8902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D176-4B66-1A82-F12A-6BEE247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BE4-5827-D19B-201B-33FDF28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663CB-901B-9DAF-A86A-9F9905E5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7F8B-9314-9AD0-DB31-FC12562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8DCF-6379-7E2E-487A-048CD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C20-AA7C-14B1-A248-881F5FE5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19DD-74C0-E57F-BCEA-7D1C6E4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D74B-960D-B2DF-B8EE-F3A19CA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FD6D-5F8E-7332-3BF5-F6899F32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42B7-5069-7B18-08CB-5A72EFEA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E02-18E1-65D4-82B3-F98B069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6F97B-9BB8-0297-33C7-61E94525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05EED-9776-BD59-125F-144185B2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4C95-E419-BCD6-0BA2-C988275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B740-A80B-A40E-F055-FDAAC5CA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B4332-7BC1-B272-3BE7-4249C751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F12-F89B-7105-F915-D1DAEF94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AF9B-3D80-C08B-890A-C746C4EC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EBAE-66BD-534C-C243-F2E2CC8CF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90232-4374-ED73-7AF2-6C9B5622B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9DE3D-63FE-618C-C2CD-A942D417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33EDA-A516-CF98-9872-B1F1009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ACFF8-B7EE-BC66-3B12-A54CFEA4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CB00F-C49D-7E5A-32CC-CBDDA70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538B-7B25-60A0-0410-8739D959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2AAE-985B-3DF5-B14E-B848B8F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BC71-247D-D771-3D2E-99377CC9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F57A-343F-15AE-64B1-95B9AC80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22495-EADE-F153-071D-3B27EDC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E54AF-B5BB-823B-C800-D06E2C1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9BB0-B885-CDC3-0AC2-535AD6B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BEF-D625-E6C4-77C8-8492CDF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712-E586-B525-5281-418FAD88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6A4F-B3D2-C2FF-2B16-A26678269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DBF30-F3DD-7FEF-4D3F-13D92C09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274F-3E86-433E-8545-E5D40BC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720B2-42DA-400B-7AE0-A939A5AE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C405-EEB9-25CD-1130-423FB18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713DF-032A-3376-DD94-C7C9B15E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47799-C95C-3813-9A54-415B823FA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48B65-C452-C4F5-2608-BDC486A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0B47F-A12E-672C-3CF5-D2E74326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E8D09-711F-4D1C-5051-CE2FC6F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BDAAA-7AF8-ED7C-DF84-3EBA768D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B64A-D94E-DA27-D62F-DF933F6F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1210-BC0A-E56E-9DAC-8727666A5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B587-AD16-0B44-8351-5BF2BF82C67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A190-9DEF-9645-885F-52960654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FAF-B906-D99D-1562-19AA0AE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9D51-6BF6-CC49-A354-02279527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4" Type="http://schemas.openxmlformats.org/officeDocument/2006/relationships/customXml" Target="../ink/ink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C2E6C-F31B-30D7-D979-F4BF0CD75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620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b="1" dirty="0" err="1">
                <a:latin typeface="+mn-lt"/>
              </a:rPr>
              <a:t>Nipah</a:t>
            </a:r>
            <a:r>
              <a:rPr lang="en-US" b="1" dirty="0">
                <a:latin typeface="+mn-lt"/>
              </a:rPr>
              <a:t> Virus Phosphoprotein Evolutionary Selection Analysis</a:t>
            </a:r>
          </a:p>
        </p:txBody>
      </p:sp>
    </p:spTree>
    <p:extLst>
      <p:ext uri="{BB962C8B-B14F-4D97-AF65-F5344CB8AC3E}">
        <p14:creationId xmlns:p14="http://schemas.microsoft.com/office/powerpoint/2010/main" val="217593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928083"/>
            <a:ext cx="2918355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MEME and FEL: Codons under Positive Selection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FB9F9-2849-E371-90F9-F7D8FA9F6A38}"/>
              </a:ext>
            </a:extLst>
          </p:cNvPr>
          <p:cNvGrpSpPr/>
          <p:nvPr/>
        </p:nvGrpSpPr>
        <p:grpSpPr>
          <a:xfrm>
            <a:off x="3140242" y="0"/>
            <a:ext cx="7526633" cy="6858000"/>
            <a:chOff x="1681096" y="188984"/>
            <a:chExt cx="7297168" cy="66489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AD743EC-9E0A-60D0-47A0-1A542FD36C40}"/>
                </a:ext>
              </a:extLst>
            </p:cNvPr>
            <p:cNvGrpSpPr/>
            <p:nvPr/>
          </p:nvGrpSpPr>
          <p:grpSpPr>
            <a:xfrm>
              <a:off x="1681096" y="209080"/>
              <a:ext cx="5915279" cy="6611108"/>
              <a:chOff x="2492401" y="-286771"/>
              <a:chExt cx="5963614" cy="67823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E96B95-3333-7D83-0365-6B8CF4CD429A}"/>
                  </a:ext>
                </a:extLst>
              </p:cNvPr>
              <p:cNvGrpSpPr/>
              <p:nvPr/>
            </p:nvGrpSpPr>
            <p:grpSpPr>
              <a:xfrm>
                <a:off x="2492401" y="-286771"/>
                <a:ext cx="5963614" cy="6782375"/>
                <a:chOff x="4760991" y="0"/>
                <a:chExt cx="5498398" cy="6253288"/>
              </a:xfrm>
            </p:grpSpPr>
            <p:pic>
              <p:nvPicPr>
                <p:cNvPr id="46" name="Picture 45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9EE32C37-0026-F593-ECBD-80E7B1504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8817"/>
                <a:stretch/>
              </p:blipFill>
              <p:spPr>
                <a:xfrm>
                  <a:off x="4760991" y="0"/>
                  <a:ext cx="3889225" cy="6253288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51E8EC4-7A48-34C7-CFA6-1B9DAE1DBA7A}"/>
                    </a:ext>
                  </a:extLst>
                </p:cNvPr>
                <p:cNvGrpSpPr/>
                <p:nvPr/>
              </p:nvGrpSpPr>
              <p:grpSpPr>
                <a:xfrm>
                  <a:off x="8899433" y="0"/>
                  <a:ext cx="1359956" cy="6253288"/>
                  <a:chOff x="8899433" y="0"/>
                  <a:chExt cx="1359956" cy="6253288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F4E1811F-B281-C23B-EBF7-673D88E73F9E}"/>
                      </a:ext>
                    </a:extLst>
                  </p:cNvPr>
                  <p:cNvGrpSpPr/>
                  <p:nvPr/>
                </p:nvGrpSpPr>
                <p:grpSpPr>
                  <a:xfrm>
                    <a:off x="8899433" y="0"/>
                    <a:ext cx="127166" cy="6253288"/>
                    <a:chOff x="7110407" y="0"/>
                    <a:chExt cx="45739" cy="6253288"/>
                  </a:xfrm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1BAB6CEE-EC60-04F8-F655-C9356CD20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0407" y="0"/>
                      <a:ext cx="45720" cy="857433"/>
                    </a:xfrm>
                    <a:prstGeom prst="rect">
                      <a:avLst/>
                    </a:prstGeom>
                    <a:solidFill>
                      <a:srgbClr val="FDE4B5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2EC1505-04F8-86C9-D9AE-C9AAE13C705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512295" y="1457695"/>
                      <a:ext cx="1241945" cy="45720"/>
                    </a:xfrm>
                    <a:prstGeom prst="rect">
                      <a:avLst/>
                    </a:prstGeom>
                    <a:solidFill>
                      <a:srgbClr val="8FBC8F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4432CCEB-61D5-36B7-AE32-D2A137CCE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0427" y="2101526"/>
                      <a:ext cx="45719" cy="4151762"/>
                    </a:xfrm>
                    <a:prstGeom prst="rect">
                      <a:avLst/>
                    </a:prstGeom>
                    <a:solidFill>
                      <a:srgbClr val="B0C4DF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B92821C-2B34-EA86-7CBC-C51522A1EC25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290217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Malaysia</a:t>
                    </a:r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303F8A1-624F-C1C5-4C8D-0E2417CB1F07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1276003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India</a:t>
                    </a:r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915C1CF-24B4-95D0-BDBB-4F28771BF8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490" y="3909933"/>
                    <a:ext cx="12328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Bangladesh</a:t>
                    </a:r>
                    <a:endParaRPr lang="en-US" dirty="0"/>
                  </a:p>
                </p:txBody>
              </p:sp>
            </p:grpSp>
          </p:grpSp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2671986" y="3863084"/>
                <a:ext cx="873151" cy="381000"/>
              </a:xfrm>
              <a:prstGeom prst="rect">
                <a:avLst/>
              </a:prstGeom>
            </p:spPr>
          </p:pic>
        </p:grpSp>
        <p:pic>
          <p:nvPicPr>
            <p:cNvPr id="2" name="Picture 1" descr="Timeline&#10;&#10;Description automatically generated">
              <a:extLst>
                <a:ext uri="{FF2B5EF4-FFF2-40B4-BE49-F238E27FC236}">
                  <a16:creationId xmlns:a16="http://schemas.microsoft.com/office/drawing/2014/main" id="{C76EB1D8-9D37-B8D7-2E59-D8686A584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651" b="8122"/>
            <a:stretch/>
          </p:blipFill>
          <p:spPr>
            <a:xfrm>
              <a:off x="7503409" y="188984"/>
              <a:ext cx="1474855" cy="6648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93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8456A78-6667-7B6E-17B2-700722133FA6}"/>
              </a:ext>
            </a:extLst>
          </p:cNvPr>
          <p:cNvGrpSpPr/>
          <p:nvPr/>
        </p:nvGrpSpPr>
        <p:grpSpPr>
          <a:xfrm>
            <a:off x="1681096" y="-36576"/>
            <a:ext cx="10251682" cy="6894576"/>
            <a:chOff x="1449985" y="-214207"/>
            <a:chExt cx="10335450" cy="70731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964BFF-CF91-EBA9-B917-969708C478F0}"/>
                </a:ext>
              </a:extLst>
            </p:cNvPr>
            <p:cNvSpPr txBox="1"/>
            <p:nvPr/>
          </p:nvSpPr>
          <p:spPr>
            <a:xfrm>
              <a:off x="7413598" y="-214207"/>
              <a:ext cx="4371837" cy="32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58       64       228      377     380     408     421     437     438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AD743EC-9E0A-60D0-47A0-1A542FD36C40}"/>
                </a:ext>
              </a:extLst>
            </p:cNvPr>
            <p:cNvGrpSpPr/>
            <p:nvPr/>
          </p:nvGrpSpPr>
          <p:grpSpPr>
            <a:xfrm>
              <a:off x="1449985" y="37813"/>
              <a:ext cx="10272622" cy="6821167"/>
              <a:chOff x="2492401" y="-286771"/>
              <a:chExt cx="10272622" cy="682116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59AAFA4-D637-0F74-D29A-FE2CA65AF9CD}"/>
                  </a:ext>
                </a:extLst>
              </p:cNvPr>
              <p:cNvGrpSpPr/>
              <p:nvPr/>
            </p:nvGrpSpPr>
            <p:grpSpPr>
              <a:xfrm>
                <a:off x="2492401" y="-286771"/>
                <a:ext cx="10272622" cy="6821167"/>
                <a:chOff x="846481" y="56864"/>
                <a:chExt cx="10272622" cy="682116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0E96B95-3333-7D83-0365-6B8CF4CD429A}"/>
                    </a:ext>
                  </a:extLst>
                </p:cNvPr>
                <p:cNvGrpSpPr/>
                <p:nvPr/>
              </p:nvGrpSpPr>
              <p:grpSpPr>
                <a:xfrm>
                  <a:off x="846481" y="56864"/>
                  <a:ext cx="5963614" cy="6782375"/>
                  <a:chOff x="4760991" y="0"/>
                  <a:chExt cx="5498398" cy="6253288"/>
                </a:xfrm>
              </p:grpSpPr>
              <p:pic>
                <p:nvPicPr>
                  <p:cNvPr id="46" name="Picture 45" descr="A picture containing timeline&#10;&#10;Description automatically generated">
                    <a:extLst>
                      <a:ext uri="{FF2B5EF4-FFF2-40B4-BE49-F238E27FC236}">
                        <a16:creationId xmlns:a16="http://schemas.microsoft.com/office/drawing/2014/main" id="{9EE32C37-0026-F593-ECBD-80E7B15041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b="8817"/>
                  <a:stretch/>
                </p:blipFill>
                <p:spPr>
                  <a:xfrm>
                    <a:off x="4760991" y="0"/>
                    <a:ext cx="3889225" cy="6253288"/>
                  </a:xfrm>
                  <a:prstGeom prst="rect">
                    <a:avLst/>
                  </a:prstGeom>
                </p:spPr>
              </p:pic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C51E8EC4-7A48-34C7-CFA6-1B9DAE1DBA7A}"/>
                      </a:ext>
                    </a:extLst>
                  </p:cNvPr>
                  <p:cNvGrpSpPr/>
                  <p:nvPr/>
                </p:nvGrpSpPr>
                <p:grpSpPr>
                  <a:xfrm>
                    <a:off x="8899433" y="0"/>
                    <a:ext cx="1359956" cy="6253288"/>
                    <a:chOff x="8899433" y="0"/>
                    <a:chExt cx="1359956" cy="6253288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F4E1811F-B281-C23B-EBF7-673D88E73F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9433" y="0"/>
                      <a:ext cx="127166" cy="6253288"/>
                      <a:chOff x="7110407" y="0"/>
                      <a:chExt cx="45739" cy="6253288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1BAB6CEE-EC60-04F8-F655-C9356CD20B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10407" y="0"/>
                        <a:ext cx="45720" cy="857433"/>
                      </a:xfrm>
                      <a:prstGeom prst="rect">
                        <a:avLst/>
                      </a:prstGeom>
                      <a:solidFill>
                        <a:srgbClr val="FDE4B5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62EC1505-04F8-86C9-D9AE-C9AAE13C705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12294" y="1457695"/>
                        <a:ext cx="1241945" cy="45719"/>
                      </a:xfrm>
                      <a:prstGeom prst="rect">
                        <a:avLst/>
                      </a:prstGeom>
                      <a:solidFill>
                        <a:srgbClr val="8FBC8F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4432CCEB-61D5-36B7-AE32-D2A137CCE6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10427" y="2101526"/>
                        <a:ext cx="45719" cy="4151762"/>
                      </a:xfrm>
                      <a:prstGeom prst="rect">
                        <a:avLst/>
                      </a:prstGeom>
                      <a:solidFill>
                        <a:srgbClr val="B0C4DF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B92821C-2B34-EA86-7CBC-C51522A1EC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290217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Malaysia</a:t>
                      </a:r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303F8A1-624F-C1C5-4C8D-0E2417CB1F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1276003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India</a:t>
                      </a:r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915C1CF-24B4-95D0-BDBB-4F28771BF8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6490" y="3909933"/>
                      <a:ext cx="12328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Bangladesh</a:t>
                      </a:r>
                      <a:endParaRPr lang="en-US" dirty="0"/>
                    </a:p>
                  </p:txBody>
                </p:sp>
              </p:grpSp>
            </p:grpSp>
            <p:pic>
              <p:nvPicPr>
                <p:cNvPr id="45" name="Picture 44" descr="A picture containing bar chart&#10;&#10;Description automatically generated">
                  <a:extLst>
                    <a:ext uri="{FF2B5EF4-FFF2-40B4-BE49-F238E27FC236}">
                      <a16:creationId xmlns:a16="http://schemas.microsoft.com/office/drawing/2014/main" id="{916AD611-A06D-E9DE-9C4A-7C2CEEB6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9498" b="7708"/>
                <a:stretch/>
              </p:blipFill>
              <p:spPr>
                <a:xfrm>
                  <a:off x="6747266" y="56864"/>
                  <a:ext cx="4371837" cy="6821167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picture containing timeline&#10;&#10;Description automatically generated">
                <a:extLst>
                  <a:ext uri="{FF2B5EF4-FFF2-40B4-BE49-F238E27FC236}">
                    <a16:creationId xmlns:a16="http://schemas.microsoft.com/office/drawing/2014/main" id="{D2D6DE42-52A7-AF87-150F-BB301D3D8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1060" r="79301" b="3818"/>
              <a:stretch/>
            </p:blipFill>
            <p:spPr>
              <a:xfrm>
                <a:off x="2671986" y="3863084"/>
                <a:ext cx="873151" cy="381000"/>
              </a:xfrm>
              <a:prstGeom prst="rect">
                <a:avLst/>
              </a:prstGeom>
            </p:spPr>
          </p:pic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716951-9672-43A7-5B60-BFEEA66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88" y="5928083"/>
            <a:ext cx="2918355" cy="72083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MEME and FEL: Codons under Positive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79418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FF0F79-BA4B-DDA9-858C-E0DA027B0E56}"/>
              </a:ext>
            </a:extLst>
          </p:cNvPr>
          <p:cNvSpPr txBox="1">
            <a:spLocks/>
          </p:cNvSpPr>
          <p:nvPr/>
        </p:nvSpPr>
        <p:spPr>
          <a:xfrm>
            <a:off x="737937" y="292792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dirty="0">
                <a:latin typeface="+mn-lt"/>
              </a:rPr>
              <a:t>FEL: </a:t>
            </a:r>
            <a:r>
              <a:rPr lang="en-US" sz="2000" b="1" dirty="0">
                <a:latin typeface="+mn-lt"/>
              </a:rPr>
              <a:t>22 </a:t>
            </a:r>
            <a:r>
              <a:rPr lang="en-US" sz="2000" dirty="0">
                <a:latin typeface="+mn-lt"/>
              </a:rPr>
              <a:t>Sites under negative selection, p ≤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E46C2-AF25-FE95-A997-B66B343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6116"/>
            <a:ext cx="12192000" cy="15409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0BB1EA-91C5-E012-DCCE-C8EBCF0865A4}"/>
              </a:ext>
            </a:extLst>
          </p:cNvPr>
          <p:cNvSpPr txBox="1">
            <a:spLocks/>
          </p:cNvSpPr>
          <p:nvPr/>
        </p:nvSpPr>
        <p:spPr>
          <a:xfrm>
            <a:off x="714805" y="3780372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dirty="0">
                <a:latin typeface="+mn-lt"/>
              </a:rPr>
              <a:t>FEL and MEME: </a:t>
            </a:r>
            <a:r>
              <a:rPr lang="en-US" sz="2000" b="1" dirty="0">
                <a:latin typeface="+mn-lt"/>
              </a:rPr>
              <a:t>9</a:t>
            </a:r>
            <a:r>
              <a:rPr lang="en-US" sz="2000" dirty="0">
                <a:latin typeface="+mn-lt"/>
              </a:rPr>
              <a:t> Sites under positive selection, p ≤ 0.1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933F8-F9FE-2884-5C19-243403AF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6356"/>
            <a:ext cx="12238264" cy="13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9771BB-F111-EDE8-64E2-230163265FB3}"/>
              </a:ext>
            </a:extLst>
          </p:cNvPr>
          <p:cNvSpPr txBox="1">
            <a:spLocks/>
          </p:cNvSpPr>
          <p:nvPr/>
        </p:nvSpPr>
        <p:spPr>
          <a:xfrm>
            <a:off x="714805" y="5811202"/>
            <a:ext cx="10762389" cy="440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i="1" dirty="0">
                <a:latin typeface="+mn-lt"/>
              </a:rPr>
              <a:t>No phosphoprotein structures available for the region AA 51-470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AB839-5370-BF0F-2213-2FCA7F78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742"/>
            <a:ext cx="12148098" cy="15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0CF3DE7-F1A0-982E-A62A-1B60398508FB}"/>
              </a:ext>
            </a:extLst>
          </p:cNvPr>
          <p:cNvSpPr txBox="1"/>
          <p:nvPr/>
        </p:nvSpPr>
        <p:spPr>
          <a:xfrm>
            <a:off x="8437048" y="168326"/>
            <a:ext cx="246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aBSREL</a:t>
            </a:r>
            <a:r>
              <a:rPr lang="en-US" dirty="0"/>
              <a:t> branch with diversifying selection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9D4FDB-8714-B372-25F9-9412BCDD9AD6}"/>
              </a:ext>
            </a:extLst>
          </p:cNvPr>
          <p:cNvGrpSpPr/>
          <p:nvPr/>
        </p:nvGrpSpPr>
        <p:grpSpPr>
          <a:xfrm>
            <a:off x="1859225" y="140545"/>
            <a:ext cx="6218831" cy="6638889"/>
            <a:chOff x="1859225" y="140545"/>
            <a:chExt cx="6218831" cy="66388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AC1E27-F694-97A0-C74A-9C6E86C2ECBF}"/>
                </a:ext>
              </a:extLst>
            </p:cNvPr>
            <p:cNvGrpSpPr/>
            <p:nvPr/>
          </p:nvGrpSpPr>
          <p:grpSpPr>
            <a:xfrm>
              <a:off x="2245808" y="140545"/>
              <a:ext cx="5832248" cy="6638889"/>
              <a:chOff x="2245808" y="140545"/>
              <a:chExt cx="5832248" cy="663888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7AE088-2BD8-C664-53B8-D91E1CD0CFCE}"/>
                  </a:ext>
                </a:extLst>
              </p:cNvPr>
              <p:cNvGrpSpPr/>
              <p:nvPr/>
            </p:nvGrpSpPr>
            <p:grpSpPr>
              <a:xfrm>
                <a:off x="6614990" y="168326"/>
                <a:ext cx="1463066" cy="6611108"/>
                <a:chOff x="6133309" y="209080"/>
                <a:chExt cx="1463066" cy="661110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BF536D-D60A-99CB-62F9-03F2746D041D}"/>
                    </a:ext>
                  </a:extLst>
                </p:cNvPr>
                <p:cNvSpPr/>
                <p:nvPr/>
              </p:nvSpPr>
              <p:spPr>
                <a:xfrm>
                  <a:off x="6133309" y="209080"/>
                  <a:ext cx="136751" cy="906496"/>
                </a:xfrm>
                <a:prstGeom prst="rect">
                  <a:avLst/>
                </a:prstGeom>
                <a:solidFill>
                  <a:srgbClr val="FDE4B5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8A251D-22CD-41F2-127E-9C07D0E8121B}"/>
                    </a:ext>
                  </a:extLst>
                </p:cNvPr>
                <p:cNvSpPr/>
                <p:nvPr/>
              </p:nvSpPr>
              <p:spPr>
                <a:xfrm rot="5400000">
                  <a:off x="5545178" y="1705979"/>
                  <a:ext cx="1313010" cy="136748"/>
                </a:xfrm>
                <a:prstGeom prst="rect">
                  <a:avLst/>
                </a:prstGeom>
                <a:solidFill>
                  <a:srgbClr val="8FBC8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66E6F0-1467-12C9-2E99-C08224ACF1FB}"/>
                    </a:ext>
                  </a:extLst>
                </p:cNvPr>
                <p:cNvSpPr/>
                <p:nvPr/>
              </p:nvSpPr>
              <p:spPr>
                <a:xfrm>
                  <a:off x="6133369" y="2430858"/>
                  <a:ext cx="136748" cy="4389330"/>
                </a:xfrm>
                <a:prstGeom prst="rect">
                  <a:avLst/>
                </a:prstGeom>
                <a:solidFill>
                  <a:srgbClr val="B0C4DF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60A5AC-A349-49C7-A7B1-1BE49F51CF66}"/>
                    </a:ext>
                  </a:extLst>
                </p:cNvPr>
                <p:cNvSpPr txBox="1"/>
                <p:nvPr/>
              </p:nvSpPr>
              <p:spPr>
                <a:xfrm>
                  <a:off x="6269999" y="51590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Malaysia</a:t>
                  </a:r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383959-9A16-965A-0A2B-FD3A8A614368}"/>
                    </a:ext>
                  </a:extLst>
                </p:cNvPr>
                <p:cNvSpPr txBox="1"/>
                <p:nvPr/>
              </p:nvSpPr>
              <p:spPr>
                <a:xfrm>
                  <a:off x="6269999" y="1558097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India</a:t>
                  </a:r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414082-0CFD-7971-9222-4448081F5221}"/>
                    </a:ext>
                  </a:extLst>
                </p:cNvPr>
                <p:cNvSpPr txBox="1"/>
                <p:nvPr/>
              </p:nvSpPr>
              <p:spPr>
                <a:xfrm>
                  <a:off x="6269999" y="4342744"/>
                  <a:ext cx="1326376" cy="292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Bangladesh</a:t>
                  </a:r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AF14561-AF09-E910-14DC-38970F6031DE}"/>
                  </a:ext>
                </a:extLst>
              </p:cNvPr>
              <p:cNvGrpSpPr/>
              <p:nvPr/>
            </p:nvGrpSpPr>
            <p:grpSpPr>
              <a:xfrm>
                <a:off x="2245808" y="140545"/>
                <a:ext cx="4184104" cy="6611112"/>
                <a:chOff x="2245808" y="140545"/>
                <a:chExt cx="4184104" cy="6611112"/>
              </a:xfrm>
            </p:grpSpPr>
            <p:pic>
              <p:nvPicPr>
                <p:cNvPr id="3" name="Picture 2" descr="A picture containing timeline&#10;&#10;Description automatically generated">
                  <a:extLst>
                    <a:ext uri="{FF2B5EF4-FFF2-40B4-BE49-F238E27FC236}">
                      <a16:creationId xmlns:a16="http://schemas.microsoft.com/office/drawing/2014/main" id="{BBC03898-2794-5347-6964-1FC96BAB3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817"/>
                <a:stretch/>
              </p:blipFill>
              <p:spPr>
                <a:xfrm>
                  <a:off x="2245808" y="140545"/>
                  <a:ext cx="4184104" cy="6611112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p14="http://schemas.microsoft.com/office/powerpoint/2010/main" Requires="p14">
                <p:contentPart p14:bwMode="auto" r:id="rId3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0516" y="372580"/>
                    <a:ext cx="1368000" cy="22320"/>
                  </p14:xfrm>
                </p:contentPart>
              </mc:Choice>
              <mc:Fallback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65968962-6C42-1B3A-7390-071FD48A345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06876" y="264580"/>
                      <a:ext cx="1475640" cy="237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10" name="Picture 9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2041EBE-FA72-11F7-FC1C-F0368D33D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060" r="79301" b="3818"/>
            <a:stretch/>
          </p:blipFill>
          <p:spPr>
            <a:xfrm>
              <a:off x="1859225" y="4254144"/>
              <a:ext cx="866074" cy="371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74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8E0702-03B0-4AC1-9187-037D748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05" y="79022"/>
            <a:ext cx="10762389" cy="440267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latin typeface="+mn-lt"/>
              </a:rPr>
              <a:t>Contrast FEL: Bangladesh vs. Malaysia </a:t>
            </a:r>
            <a:r>
              <a:rPr lang="en-US" sz="2000" dirty="0" err="1">
                <a:latin typeface="+mn-lt"/>
              </a:rPr>
              <a:t>dN</a:t>
            </a:r>
            <a:r>
              <a:rPr lang="en-US" sz="2000" dirty="0">
                <a:latin typeface="+mn-lt"/>
              </a:rPr>
              <a:t>/</a:t>
            </a:r>
            <a:r>
              <a:rPr lang="en-US" sz="2000" dirty="0" err="1">
                <a:latin typeface="+mn-lt"/>
              </a:rPr>
              <a:t>dS</a:t>
            </a:r>
            <a:endParaRPr lang="en-US" sz="2000" dirty="0"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FD840B-280D-B584-E534-49B90CFFB78B}"/>
              </a:ext>
            </a:extLst>
          </p:cNvPr>
          <p:cNvGrpSpPr/>
          <p:nvPr/>
        </p:nvGrpSpPr>
        <p:grpSpPr>
          <a:xfrm>
            <a:off x="37471" y="990616"/>
            <a:ext cx="12117056" cy="2265530"/>
            <a:chOff x="37470" y="782667"/>
            <a:chExt cx="12117056" cy="22655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234EE9-0563-19AE-BC77-971010EC997E}"/>
                </a:ext>
              </a:extLst>
            </p:cNvPr>
            <p:cNvGrpSpPr/>
            <p:nvPr/>
          </p:nvGrpSpPr>
          <p:grpSpPr>
            <a:xfrm>
              <a:off x="37470" y="782667"/>
              <a:ext cx="12117056" cy="1578736"/>
              <a:chOff x="37470" y="782667"/>
              <a:chExt cx="12117056" cy="157873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5B37DD0-13D5-C1E0-6E71-CDA4E5DB43E1}"/>
                  </a:ext>
                </a:extLst>
              </p:cNvPr>
              <p:cNvGrpSpPr/>
              <p:nvPr/>
            </p:nvGrpSpPr>
            <p:grpSpPr>
              <a:xfrm>
                <a:off x="37470" y="992625"/>
                <a:ext cx="12117056" cy="1368778"/>
                <a:chOff x="37471" y="534141"/>
                <a:chExt cx="12117056" cy="1368778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CBE912B-9CEC-A21E-481E-D167B569D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471" y="534141"/>
                  <a:ext cx="12117056" cy="13687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6E2ECD5-804A-A97E-4D03-A31DBCC564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8685" y="831150"/>
                    <a:ext cx="254520" cy="22140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6E2ECD5-804A-A97E-4D03-A31DBCC5640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904365" y="826830"/>
                      <a:ext cx="263160" cy="23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F6B08751-AD03-829E-6737-D92DB06077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0885" y="861030"/>
                    <a:ext cx="232920" cy="36108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F6B08751-AD03-829E-6737-D92DB060770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406565" y="856710"/>
                      <a:ext cx="241560" cy="369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BE006D-7324-A997-39C0-9455CE273887}"/>
                  </a:ext>
                </a:extLst>
              </p:cNvPr>
              <p:cNvSpPr txBox="1"/>
              <p:nvPr/>
            </p:nvSpPr>
            <p:spPr>
              <a:xfrm>
                <a:off x="6343012" y="782667"/>
                <a:ext cx="17913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Also positive selection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26467F-697E-6BFE-EA96-F58B2AF615FC}"/>
                </a:ext>
              </a:extLst>
            </p:cNvPr>
            <p:cNvSpPr txBox="1"/>
            <p:nvPr/>
          </p:nvSpPr>
          <p:spPr>
            <a:xfrm>
              <a:off x="6576685" y="2524977"/>
              <a:ext cx="2024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1 additional site when separating Indian isolates</a:t>
              </a: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163ACC-B3FF-DC0A-FC41-8C32BFC77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76744" y="4068878"/>
            <a:ext cx="12568744" cy="15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8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DA156E5-C243-1E91-AB7B-BB55B783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8" y="0"/>
            <a:ext cx="8288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8609C-4373-5D65-9405-D7E2EF96F5C5}"/>
              </a:ext>
            </a:extLst>
          </p:cNvPr>
          <p:cNvSpPr txBox="1"/>
          <p:nvPr/>
        </p:nvSpPr>
        <p:spPr>
          <a:xfrm>
            <a:off x="9132570" y="6488668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Jensen </a:t>
            </a:r>
            <a:r>
              <a:rPr lang="en-US" sz="1400" i="1" dirty="0"/>
              <a:t>et al., Biophysical Journal</a:t>
            </a:r>
            <a:r>
              <a:rPr lang="en-US" sz="1400" dirty="0"/>
              <a:t>, 2020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111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309</Words>
  <Application>Microsoft Macintosh PowerPoint</Application>
  <PresentationFormat>Widescreen</PresentationFormat>
  <Paragraphs>33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Nipah Virus Phosphoprotein Evolutionary Selection Analysis</vt:lpstr>
      <vt:lpstr>MEME and FEL: Codons under Positive Selection</vt:lpstr>
      <vt:lpstr>MEME and FEL: Codons under Positive Selection</vt:lpstr>
      <vt:lpstr>PowerPoint Presentation</vt:lpstr>
      <vt:lpstr>PowerPoint Presentation</vt:lpstr>
      <vt:lpstr>PowerPoint Presentation</vt:lpstr>
      <vt:lpstr>Contrast FEL: Bangladesh vs. Malaysia dN/dS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Virus Phosphoprotein Evolutionary Selection Analysis</dc:title>
  <dc:creator>Kulkarni, Sanjana</dc:creator>
  <cp:lastModifiedBy>Kulkarni, Sanjana</cp:lastModifiedBy>
  <cp:revision>13</cp:revision>
  <dcterms:created xsi:type="dcterms:W3CDTF">2022-08-22T18:06:14Z</dcterms:created>
  <dcterms:modified xsi:type="dcterms:W3CDTF">2022-08-27T23:26:33Z</dcterms:modified>
</cp:coreProperties>
</file>